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8"/>
  </p:notesMasterIdLst>
  <p:sldIdLst>
    <p:sldId id="258" r:id="rId2"/>
    <p:sldId id="349" r:id="rId3"/>
    <p:sldId id="351" r:id="rId4"/>
    <p:sldId id="352" r:id="rId5"/>
    <p:sldId id="350" r:id="rId6"/>
    <p:sldId id="353" r:id="rId7"/>
    <p:sldId id="354" r:id="rId8"/>
    <p:sldId id="355" r:id="rId9"/>
    <p:sldId id="356" r:id="rId10"/>
    <p:sldId id="360" r:id="rId11"/>
    <p:sldId id="358" r:id="rId12"/>
    <p:sldId id="362" r:id="rId13"/>
    <p:sldId id="361" r:id="rId14"/>
    <p:sldId id="363" r:id="rId15"/>
    <p:sldId id="364" r:id="rId16"/>
    <p:sldId id="365" r:id="rId17"/>
    <p:sldId id="366" r:id="rId18"/>
    <p:sldId id="367" r:id="rId19"/>
    <p:sldId id="369" r:id="rId20"/>
    <p:sldId id="373" r:id="rId21"/>
    <p:sldId id="370" r:id="rId22"/>
    <p:sldId id="371" r:id="rId23"/>
    <p:sldId id="372" r:id="rId24"/>
    <p:sldId id="368" r:id="rId25"/>
    <p:sldId id="357" r:id="rId26"/>
    <p:sldId id="359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2A38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658" autoAdjust="0"/>
    <p:restoredTop sz="94678"/>
  </p:normalViewPr>
  <p:slideViewPr>
    <p:cSldViewPr snapToGrid="0">
      <p:cViewPr varScale="1">
        <p:scale>
          <a:sx n="78" d="100"/>
          <a:sy n="78" d="100"/>
        </p:scale>
        <p:origin x="67" y="2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6E362-832A-824E-B063-25F5DE831740}" type="datetimeFigureOut">
              <a:rPr lang="en-RU" smtClean="0"/>
              <a:t>10/02/2023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AD37F-4CAA-4C4E-B967-8FF85B62072E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44080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03115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1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36045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47492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66444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85839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3910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96338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20499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20600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3614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78227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2629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88051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00089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37368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58585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127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95016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95909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65411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22601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5672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>
            <a:extLst>
              <a:ext uri="{FF2B5EF4-FFF2-40B4-BE49-F238E27FC236}">
                <a16:creationId xmlns:a16="http://schemas.microsoft.com/office/drawing/2014/main" id="{A7E59506-23B8-CB4B-B6E1-01926815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425" y="5017168"/>
            <a:ext cx="4941887" cy="332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+mn-lt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:a16="http://schemas.microsoft.com/office/drawing/2014/main" id="{66CF4B95-F143-724F-8317-E4CC3AE87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4424" y="5369560"/>
            <a:ext cx="4941887" cy="626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305868"/>
            <a:ext cx="8245475" cy="1631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aseline="0">
                <a:latin typeface="+mn-lt"/>
              </a:defRPr>
            </a:lvl1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Рисунок 720" descr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18" t="1" r="38529" b="65080"/>
          <a:stretch>
            <a:fillRect/>
          </a:stretch>
        </p:blipFill>
        <p:spPr>
          <a:xfrm>
            <a:off x="9152238" y="4937473"/>
            <a:ext cx="3039763" cy="1920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081BE7-21AF-374F-99B5-6AC706A08C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670" y="-241611"/>
            <a:ext cx="7620000" cy="4140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8651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№5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4">
            <a:extLst>
              <a:ext uri="{FF2B5EF4-FFF2-40B4-BE49-F238E27FC236}">
                <a16:creationId xmlns:a16="http://schemas.microsoft.com/office/drawing/2014/main" id="{30D97CAA-EBAD-C949-9EBD-D89013F143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81011" y="3020191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mail.ru</a:t>
            </a:r>
            <a:endParaRPr lang="ru-RU" dirty="0"/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2AF755-FD50-9D44-900A-E3019CE24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81011" y="4305763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https://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6F1457C-E0C7-8143-A77B-3EB838789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81011" y="1736525"/>
            <a:ext cx="4043620" cy="395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Proxima Nova Light" panose="02000506030000020004" pitchFamily="2" charset="0"/>
              </a:defRPr>
            </a:lvl1pPr>
          </a:lstStyle>
          <a:p>
            <a:r>
              <a:rPr lang="en-US" dirty="0"/>
              <a:t>+7 111 111 11 11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184F45-7EA4-CA47-BA98-2FD31F964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75" y="1525062"/>
            <a:ext cx="774700" cy="774700"/>
          </a:xfrm>
          <a:prstGeom prst="rect">
            <a:avLst/>
          </a:prstGeom>
        </p:spPr>
      </p:pic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C87B6-FAF6-344B-BA44-C207656E2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775" y="2820321"/>
            <a:ext cx="774700" cy="7747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557913-73B7-2249-8CD3-665660B2E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75" y="4115580"/>
            <a:ext cx="774700" cy="774700"/>
          </a:xfrm>
          <a:prstGeom prst="rect">
            <a:avLst/>
          </a:prstGeom>
        </p:spPr>
      </p:pic>
      <p:sp>
        <p:nvSpPr>
          <p:cNvPr id="10" name="Объект 11">
            <a:extLst>
              <a:ext uri="{FF2B5EF4-FFF2-40B4-BE49-F238E27FC236}">
                <a16:creationId xmlns:a16="http://schemas.microsoft.com/office/drawing/2014/main" id="{FA009FB2-6AB9-6145-8D54-98CC88D82A9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05206" y="1534611"/>
            <a:ext cx="2541864" cy="2517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Текст 21">
            <a:extLst>
              <a:ext uri="{FF2B5EF4-FFF2-40B4-BE49-F238E27FC236}">
                <a16:creationId xmlns:a16="http://schemas.microsoft.com/office/drawing/2014/main" id="{4CDF883F-54CC-5F47-8E5F-F6CD09B12D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5206" y="4273407"/>
            <a:ext cx="2541864" cy="567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Proxima Nova Light" panose="02000506030000020004" pitchFamily="2" charset="0"/>
              </a:defRPr>
            </a:lvl1pPr>
            <a:lvl2pPr>
              <a:defRPr sz="1800">
                <a:latin typeface="Proxima Nova Light" panose="02000506030000020004" pitchFamily="2" charset="0"/>
              </a:defRPr>
            </a:lvl2pPr>
            <a:lvl3pPr>
              <a:defRPr sz="1800">
                <a:latin typeface="Proxima Nova Light" panose="02000506030000020004" pitchFamily="2" charset="0"/>
              </a:defRPr>
            </a:lvl3pPr>
            <a:lvl4pPr>
              <a:defRPr sz="1800">
                <a:latin typeface="Proxima Nova Light" panose="02000506030000020004" pitchFamily="2" charset="0"/>
              </a:defRPr>
            </a:lvl4pPr>
            <a:lvl5pPr>
              <a:defRPr sz="1800">
                <a:latin typeface="Proxima Nova Light" panose="02000506030000020004" pitchFamily="2" charset="0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pic>
        <p:nvPicPr>
          <p:cNvPr id="12" name="Рисунок 2" descr="Рисунок 2">
            <a:extLst>
              <a:ext uri="{FF2B5EF4-FFF2-40B4-BE49-F238E27FC236}">
                <a16:creationId xmlns:a16="http://schemas.microsoft.com/office/drawing/2014/main" id="{26DFB7BA-4C8A-E84C-A935-5DE2E63373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4338" b="26524"/>
          <a:stretch>
            <a:fillRect/>
          </a:stretch>
        </p:blipFill>
        <p:spPr>
          <a:xfrm>
            <a:off x="8538594" y="5062836"/>
            <a:ext cx="3653406" cy="1795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525627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№ 6.1 Отбивка вертикаль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9CEB2BC1-7D5D-2542-8DFB-60B972919C74}"/>
              </a:ext>
            </a:extLst>
          </p:cNvPr>
          <p:cNvSpPr/>
          <p:nvPr/>
        </p:nvSpPr>
        <p:spPr>
          <a:xfrm>
            <a:off x="6096000" y="-19821"/>
            <a:ext cx="6096000" cy="6877821"/>
          </a:xfrm>
          <a:prstGeom prst="rect">
            <a:avLst/>
          </a:prstGeom>
          <a:solidFill>
            <a:srgbClr val="FB2A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hueOff val="-10800000"/>
                    <a:satOff val="-100001"/>
                  </a:schemeClr>
                </a:solidFill>
              </a:defRPr>
            </a:pPr>
            <a:endParaRPr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A66FA0BD-76B7-6549-B906-F70F69DBBEA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00838" y="4400550"/>
            <a:ext cx="4957762" cy="21288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6" name="Рисунок 212" descr="Рисунок 212">
            <a:extLst>
              <a:ext uri="{FF2B5EF4-FFF2-40B4-BE49-F238E27FC236}">
                <a16:creationId xmlns:a16="http://schemas.microsoft.com/office/drawing/2014/main" id="{7E738904-3DA2-3C4F-852F-C616D160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472" r="34431"/>
          <a:stretch>
            <a:fillRect/>
          </a:stretch>
        </p:blipFill>
        <p:spPr>
          <a:xfrm>
            <a:off x="8564468" y="-29277"/>
            <a:ext cx="3627532" cy="2079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213" descr="Рисунок 213">
            <a:extLst>
              <a:ext uri="{FF2B5EF4-FFF2-40B4-BE49-F238E27FC236}">
                <a16:creationId xmlns:a16="http://schemas.microsoft.com/office/drawing/2014/main" id="{DC68529A-8A83-B04F-B9A8-7E5A0431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472" r="82814"/>
          <a:stretch>
            <a:fillRect/>
          </a:stretch>
        </p:blipFill>
        <p:spPr>
          <a:xfrm>
            <a:off x="5486312" y="4920746"/>
            <a:ext cx="950811" cy="20791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Объект 11">
            <a:extLst>
              <a:ext uri="{FF2B5EF4-FFF2-40B4-BE49-F238E27FC236}">
                <a16:creationId xmlns:a16="http://schemas.microsoft.com/office/drawing/2014/main" id="{53AC3A50-E340-EF4D-83DC-9FFFA784457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3622"/>
            <a:ext cx="6095999" cy="6877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0572336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712214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/>
        </p:nvSpPr>
        <p:spPr>
          <a:xfrm>
            <a:off x="1119188" y="1052512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+mn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0F41BEF-94A2-9C4C-B439-19D1A93B31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337759302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№1.2 Стандартный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80D60D4D-D411-C448-8B2F-73273B7412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0775" y="1784350"/>
            <a:ext cx="5816920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/>
        </p:nvSpPr>
        <p:spPr>
          <a:xfrm>
            <a:off x="1121333" y="1544596"/>
            <a:ext cx="3420001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3129100"/>
            <a:ext cx="9826858" cy="262558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323332"/>
                </a:solidFill>
                <a:effectLst/>
                <a:uLnTx/>
                <a:uFillTx/>
                <a:latin typeface="Proxima Nova Regular"/>
                <a:sym typeface="Proxima Nova Regular"/>
              </a:rPr>
              <a:t>Текст</a:t>
            </a:r>
            <a:endParaRPr lang="ru-RU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C03CF996-D30A-1D42-8548-99ACDDB0D9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188" y="5715000"/>
            <a:ext cx="9761537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30000"/>
              <a:buFont typeface="Arial"/>
              <a:buNone/>
              <a:tabLst/>
              <a:defRPr sz="1600" baseline="0">
                <a:latin typeface="Proxima Nova Regular"/>
                <a:sym typeface="Proxima Nova Regular"/>
              </a:defRPr>
            </a:lvl1pPr>
          </a:lstStyle>
          <a:p>
            <a:pPr marL="0" indent="0" hangingPunct="1">
              <a:buNone/>
            </a:pPr>
            <a:r>
              <a:rPr lang="ru-RU" sz="2000" dirty="0"/>
              <a:t>Описание изображения, диаграммы, графика, формулы и т.п.</a:t>
            </a:r>
          </a:p>
        </p:txBody>
      </p:sp>
    </p:spTree>
    <p:extLst>
      <p:ext uri="{BB962C8B-B14F-4D97-AF65-F5344CB8AC3E}">
        <p14:creationId xmlns:p14="http://schemas.microsoft.com/office/powerpoint/2010/main" val="70059104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№2.1 Разворот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4BDEDDB-9E1D-0E48-9D8E-9F1DB026A3C1}"/>
              </a:ext>
            </a:extLst>
          </p:cNvPr>
          <p:cNvSpPr/>
          <p:nvPr/>
        </p:nvSpPr>
        <p:spPr>
          <a:xfrm>
            <a:off x="1120776" y="1752695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Объект 11">
            <a:extLst>
              <a:ext uri="{FF2B5EF4-FFF2-40B4-BE49-F238E27FC236}">
                <a16:creationId xmlns:a16="http://schemas.microsoft.com/office/drawing/2014/main" id="{503C01EF-4C9F-0049-8732-4978984EC8C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120775" y="1765428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95938" y="1998663"/>
            <a:ext cx="4616542" cy="377754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154395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№2.2 Разворот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15">
            <a:extLst>
              <a:ext uri="{FF2B5EF4-FFF2-40B4-BE49-F238E27FC236}">
                <a16:creationId xmlns:a16="http://schemas.microsoft.com/office/drawing/2014/main" id="{318E567E-A732-364A-8441-645D28D77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894" y="1978550"/>
            <a:ext cx="519601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Proxima Nova Light" panose="0200050603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Текст</a:t>
            </a:r>
            <a:endParaRPr lang="ru-RU" dirty="0">
              <a:latin typeface="Proxima Nova Regular"/>
              <a:ea typeface="Proxima Nova Regular"/>
              <a:cs typeface="Proxima Nova Regular"/>
              <a:sym typeface="Proxima Nova Regular"/>
            </a:endParaRPr>
          </a:p>
        </p:txBody>
      </p:sp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C8232A-0F0B-3444-B9A1-3729C833E1D3}"/>
              </a:ext>
            </a:extLst>
          </p:cNvPr>
          <p:cNvCxnSpPr>
            <a:cxnSpLocks/>
          </p:cNvCxnSpPr>
          <p:nvPr/>
        </p:nvCxnSpPr>
        <p:spPr>
          <a:xfrm flipV="1">
            <a:off x="1120775" y="1752695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90912-499F-CD49-90F6-328138B67405}"/>
              </a:ext>
            </a:extLst>
          </p:cNvPr>
          <p:cNvCxnSpPr>
            <a:cxnSpLocks/>
          </p:cNvCxnSpPr>
          <p:nvPr/>
        </p:nvCxnSpPr>
        <p:spPr>
          <a:xfrm flipV="1">
            <a:off x="1120775" y="6000677"/>
            <a:ext cx="9796232" cy="1270"/>
          </a:xfrm>
          <a:prstGeom prst="line">
            <a:avLst/>
          </a:prstGeom>
          <a:ln w="34925">
            <a:solidFill>
              <a:srgbClr val="FB2A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Рисунок 28">
            <a:extLst>
              <a:ext uri="{FF2B5EF4-FFF2-40B4-BE49-F238E27FC236}">
                <a16:creationId xmlns:a16="http://schemas.microsoft.com/office/drawing/2014/main" id="{EE787F27-ECC8-6940-9B83-357132E2F778}"/>
              </a:ext>
            </a:extLst>
          </p:cNvPr>
          <p:cNvSpPr/>
          <p:nvPr/>
        </p:nvSpPr>
        <p:spPr>
          <a:xfrm>
            <a:off x="10357192" y="1765428"/>
            <a:ext cx="561827" cy="561826"/>
          </a:xfrm>
          <a:prstGeom prst="rect">
            <a:avLst/>
          </a:prstGeom>
          <a:solidFill>
            <a:srgbClr val="FC2B38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6" name="Рисунок 30">
            <a:extLst>
              <a:ext uri="{FF2B5EF4-FFF2-40B4-BE49-F238E27FC236}">
                <a16:creationId xmlns:a16="http://schemas.microsoft.com/office/drawing/2014/main" id="{67031815-B968-3147-A938-3BEE10CF5F16}"/>
              </a:ext>
            </a:extLst>
          </p:cNvPr>
          <p:cNvSpPr/>
          <p:nvPr/>
        </p:nvSpPr>
        <p:spPr>
          <a:xfrm>
            <a:off x="10501905" y="1896521"/>
            <a:ext cx="272402" cy="272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21600"/>
                </a:lnTo>
                <a:moveTo>
                  <a:pt x="10800" y="21600"/>
                </a:moveTo>
                <a:lnTo>
                  <a:pt x="21600" y="10800"/>
                </a:lnTo>
                <a:moveTo>
                  <a:pt x="10800" y="21600"/>
                </a:moveTo>
                <a:lnTo>
                  <a:pt x="0" y="10800"/>
                </a:lnTo>
              </a:path>
            </a:pathLst>
          </a:custGeom>
          <a:noFill/>
          <a:ln w="18184" cap="flat">
            <a:solidFill>
              <a:schemeClr val="accent5">
                <a:hueOff val="-10800000"/>
                <a:satOff val="-100001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6E228E4-076B-C34A-8CA2-D2BEF8D08328}"/>
              </a:ext>
            </a:extLst>
          </p:cNvPr>
          <p:cNvSpPr/>
          <p:nvPr/>
        </p:nvSpPr>
        <p:spPr>
          <a:xfrm>
            <a:off x="6740756" y="1765428"/>
            <a:ext cx="4176251" cy="4218738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89376F22-AB21-E943-B9CD-CDA46BD839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40755" y="1778161"/>
            <a:ext cx="4176252" cy="4223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4487139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№3.1 Ноутбук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/>
        </p:nvSpPr>
        <p:spPr>
          <a:xfrm>
            <a:off x="1120775" y="1966143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212" y="2379197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690" y="1511831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16910" y="1895913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0558205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№3.2 Ноутбук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1A4DA29-85B2-DB40-869E-CBB13916B5A9}"/>
              </a:ext>
            </a:extLst>
          </p:cNvPr>
          <p:cNvSpPr/>
          <p:nvPr/>
        </p:nvSpPr>
        <p:spPr>
          <a:xfrm>
            <a:off x="5807331" y="1969570"/>
            <a:ext cx="5039739" cy="2384854"/>
          </a:xfrm>
          <a:prstGeom prst="rect">
            <a:avLst/>
          </a:prstGeom>
          <a:solidFill>
            <a:srgbClr val="FB2A38"/>
          </a:solidFill>
          <a:ln w="12700" cap="flat">
            <a:solidFill>
              <a:srgbClr val="FB2A3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4345D24C-2554-BC47-8E08-DE59E15774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3768" y="2382624"/>
            <a:ext cx="4106863" cy="17733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9760A16-8356-334B-BB0C-3C255676C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7206" y="1585488"/>
            <a:ext cx="8515978" cy="4917019"/>
          </a:xfrm>
          <a:prstGeom prst="rect">
            <a:avLst/>
          </a:prstGeom>
        </p:spPr>
      </p:pic>
      <p:sp>
        <p:nvSpPr>
          <p:cNvPr id="9" name="Объект 11">
            <a:extLst>
              <a:ext uri="{FF2B5EF4-FFF2-40B4-BE49-F238E27FC236}">
                <a16:creationId xmlns:a16="http://schemas.microsoft.com/office/drawing/2014/main" id="{5080EF92-53B0-A64D-ADBD-477CEC07CA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648986" y="1969570"/>
            <a:ext cx="6316910" cy="37582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7" name="Рисунок 43" descr="Рисунок 43">
            <a:extLst>
              <a:ext uri="{FF2B5EF4-FFF2-40B4-BE49-F238E27FC236}">
                <a16:creationId xmlns:a16="http://schemas.microsoft.com/office/drawing/2014/main" id="{97639C24-D015-0346-8CAE-64059142B6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>
            <a:extLst>
              <a:ext uri="{FF2B5EF4-FFF2-40B4-BE49-F238E27FC236}">
                <a16:creationId xmlns:a16="http://schemas.microsoft.com/office/drawing/2014/main" id="{08BDE1E8-1845-D148-9887-255775D2B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94139472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№4.1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/>
        </p:nvSpPr>
        <p:spPr>
          <a:xfrm flipV="1">
            <a:off x="7425505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20774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25505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668986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№4.2 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Прямая соединительная линия 18">
            <a:extLst>
              <a:ext uri="{FF2B5EF4-FFF2-40B4-BE49-F238E27FC236}">
                <a16:creationId xmlns:a16="http://schemas.microsoft.com/office/drawing/2014/main" id="{51F6A6FC-E6F6-2143-8B99-132F21652F50}"/>
              </a:ext>
            </a:extLst>
          </p:cNvPr>
          <p:cNvSpPr/>
          <p:nvPr/>
        </p:nvSpPr>
        <p:spPr>
          <a:xfrm flipV="1">
            <a:off x="1120774" y="1648944"/>
            <a:ext cx="3421062" cy="42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Объект 11">
            <a:extLst>
              <a:ext uri="{FF2B5EF4-FFF2-40B4-BE49-F238E27FC236}">
                <a16:creationId xmlns:a16="http://schemas.microsoft.com/office/drawing/2014/main" id="{ABE63DD5-0BF6-2E41-A11A-D50725F9EC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46927" y="1648944"/>
            <a:ext cx="5800143" cy="4271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  <p:sp>
        <p:nvSpPr>
          <p:cNvPr id="13" name="Объект 11">
            <a:extLst>
              <a:ext uri="{FF2B5EF4-FFF2-40B4-BE49-F238E27FC236}">
                <a16:creationId xmlns:a16="http://schemas.microsoft.com/office/drawing/2014/main" id="{F5B5B119-2808-2E43-8C6B-2E6957DF83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20774" y="2094690"/>
            <a:ext cx="3421062" cy="2668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Proxima Nova Light" panose="02000506030000020004" pitchFamily="2" charset="0"/>
              </a:defRPr>
            </a:lvl1pPr>
          </a:lstStyle>
          <a:p>
            <a:pPr lvl="0"/>
            <a:r>
              <a:rPr lang="ru-RU" baseline="0" dirty="0">
                <a:solidFill>
                  <a:schemeClr val="tx1"/>
                </a:solidFill>
              </a:rPr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441966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7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Expressions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44117-0305-094D-8685-6F7F7D294D21}"/>
              </a:ext>
            </a:extLst>
          </p:cNvPr>
          <p:cNvSpPr txBox="1"/>
          <p:nvPr/>
        </p:nvSpPr>
        <p:spPr>
          <a:xfrm>
            <a:off x="1120775" y="1397677"/>
            <a:ext cx="9726295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Most of a C ++ program is expressions.</a:t>
            </a:r>
          </a:p>
          <a:p>
            <a:pPr hangingPunct="0"/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An expression is some combination of literals and identifiers separated by </a:t>
            </a:r>
            <a:r>
              <a:rPr lang="en-GB" b="1" dirty="0">
                <a:solidFill>
                  <a:schemeClr val="accent4"/>
                </a:solidFill>
                <a:latin typeface="Helvetica" pitchFamily="2" charset="0"/>
              </a:rPr>
              <a:t>operators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.</a:t>
            </a:r>
          </a:p>
          <a:p>
            <a:pPr hangingPunct="0"/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  <a:p>
            <a:pPr hangingPunct="0"/>
            <a:r>
              <a:rPr lang="en-GB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Examples:</a:t>
            </a:r>
          </a:p>
          <a:p>
            <a:pPr hangingPunct="0"/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5 + x;</a:t>
            </a:r>
          </a:p>
          <a:p>
            <a:pPr hangingPunct="0"/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2;</a:t>
            </a:r>
          </a:p>
          <a:p>
            <a:pPr hangingPunct="0"/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++ y;</a:t>
            </a:r>
            <a:endParaRPr kumimoji="0" lang="en-GB" sz="1800" b="1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latin typeface="Courier New" panose="02070309020205020404" pitchFamily="49" charset="0"/>
              <a:ea typeface="+mj-ea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74F86-D024-E644-B9B5-1DE03DBB54F2}"/>
              </a:ext>
            </a:extLst>
          </p:cNvPr>
          <p:cNvSpPr txBox="1"/>
          <p:nvPr/>
        </p:nvSpPr>
        <p:spPr>
          <a:xfrm>
            <a:off x="1136822" y="3573794"/>
            <a:ext cx="9726295" cy="3139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An </a:t>
            </a:r>
            <a:r>
              <a:rPr lang="en-GB" b="1" dirty="0">
                <a:solidFill>
                  <a:schemeClr val="accent4"/>
                </a:solidFill>
                <a:latin typeface="Helvetica" pitchFamily="2" charset="0"/>
              </a:rPr>
              <a:t>operator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, in computer programming, is a symbol that usually represents an action. These symbols were adapted from mathematics and logic. An operator is capable of manipulating a certain value or operand.</a:t>
            </a:r>
          </a:p>
          <a:p>
            <a:pPr hangingPunct="0"/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For example, operator + has two operands and the result is the sum of the operands.</a:t>
            </a:r>
          </a:p>
          <a:p>
            <a:pPr hangingPunct="0"/>
            <a:endParaRPr lang="en-GB" dirty="0">
              <a:solidFill>
                <a:schemeClr val="accent4"/>
              </a:solidFill>
              <a:latin typeface="Helvetica" pitchFamily="2" charset="0"/>
            </a:endParaRPr>
          </a:p>
          <a:p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Operator </a:t>
            </a:r>
            <a:r>
              <a:rPr lang="en-GB" b="1" dirty="0">
                <a:solidFill>
                  <a:schemeClr val="accent4"/>
                </a:solidFill>
                <a:latin typeface="Helvetica" pitchFamily="2" charset="0"/>
              </a:rPr>
              <a:t>precedence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 determines the grouping of terms in an expression: Within an expression, higher precedence operators will be evaluated first.</a:t>
            </a:r>
          </a:p>
          <a:p>
            <a:pPr hangingPunct="0"/>
            <a:endParaRPr lang="en-GB" dirty="0">
              <a:solidFill>
                <a:schemeClr val="accent4"/>
              </a:solidFill>
              <a:latin typeface="Helvetica" pitchFamily="2" charset="0"/>
            </a:endParaRPr>
          </a:p>
          <a:p>
            <a:pPr hangingPunct="0"/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The </a:t>
            </a:r>
            <a:r>
              <a:rPr lang="en-GB" b="1" dirty="0">
                <a:solidFill>
                  <a:schemeClr val="accent4"/>
                </a:solidFill>
                <a:latin typeface="Helvetica" pitchFamily="2" charset="0"/>
              </a:rPr>
              <a:t>associativity 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of an operator is a property that determines how operators of the same precedence are grouped in the absence of parentheses.</a:t>
            </a:r>
          </a:p>
          <a:p>
            <a:pPr hangingPunct="0"/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31575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Operator </a:t>
            </a:r>
            <a:r>
              <a:rPr lang="en-GB" dirty="0" err="1">
                <a:solidFill>
                  <a:schemeClr val="accent4"/>
                </a:solidFill>
                <a:latin typeface="Helvetica" pitchFamily="2" charset="0"/>
              </a:rPr>
              <a:t>sizeof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FC593-4B59-D847-B749-FEDA68027B95}"/>
              </a:ext>
            </a:extLst>
          </p:cNvPr>
          <p:cNvSpPr txBox="1"/>
          <p:nvPr/>
        </p:nvSpPr>
        <p:spPr>
          <a:xfrm>
            <a:off x="1120775" y="2195548"/>
            <a:ext cx="10419132" cy="3139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Operator sizeof: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Receives name of the type, literal, or identifier and returns an amount of </a:t>
            </a:r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bytes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, needed for provided value to be stored in memory.</a:t>
            </a:r>
          </a:p>
          <a:p>
            <a:pPr hangingPunct="0"/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Examples 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(true for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apple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clang-1205.0.22.9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compiler and the majority of other compilers):</a:t>
            </a:r>
          </a:p>
          <a:p>
            <a:pPr hangingPunct="0"/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sizeof(int)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returns 4</a:t>
            </a:r>
          </a:p>
          <a:p>
            <a:pPr hangingPunct="0"/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sizeof(54)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 also returns 4 (because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54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 is </a:t>
            </a:r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int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 literal)</a:t>
            </a:r>
          </a:p>
          <a:p>
            <a:pPr hangingPunct="0"/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sizeof(123ull)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returns 8 (because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123ull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is an </a:t>
            </a:r>
            <a:r>
              <a:rPr lang="en-RU" b="1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unsigned long long 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literal)</a:t>
            </a:r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sizeof(‘a’) 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returns 1 (because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‘a’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is a </a:t>
            </a:r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char 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literal)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etc…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23428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1120775" y="355493"/>
            <a:ext cx="9726295" cy="8239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Storing integers in memory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FC593-4B59-D847-B749-FEDA68027B95}"/>
              </a:ext>
            </a:extLst>
          </p:cNvPr>
          <p:cNvSpPr txBox="1"/>
          <p:nvPr/>
        </p:nvSpPr>
        <p:spPr>
          <a:xfrm>
            <a:off x="1120775" y="1620108"/>
            <a:ext cx="682494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Integer variables are 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stored as a sequence of bits (zeros or ones):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85027E-A166-BC4D-B001-2884620737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43" y="5787931"/>
            <a:ext cx="2298358" cy="10700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CD89B6-455B-F94C-8EB3-CCC669FC0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72" y="1924743"/>
            <a:ext cx="8496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84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Storing other integer types in memory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FC593-4B59-D847-B749-FEDA68027B95}"/>
              </a:ext>
            </a:extLst>
          </p:cNvPr>
          <p:cNvSpPr txBox="1"/>
          <p:nvPr/>
        </p:nvSpPr>
        <p:spPr>
          <a:xfrm>
            <a:off x="1120775" y="2372813"/>
            <a:ext cx="10419132" cy="3139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The same mechanism is applied for other signed integer types (but size of the memory block will be different):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short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: 2 Bytes</a:t>
            </a:r>
          </a:p>
          <a:p>
            <a:pPr hangingPunct="0"/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int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: 4 Bytes</a:t>
            </a:r>
          </a:p>
          <a:p>
            <a:pPr hangingPunct="0"/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long 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: 4 Bytes</a:t>
            </a:r>
          </a:p>
          <a:p>
            <a:pPr hangingPunct="0"/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long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long 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: 8 Bytes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accent4"/>
              </a:solidFill>
              <a:latin typeface="Helvetica" pitchFamily="2" charset="0"/>
              <a:ea typeface="+mj-ea"/>
              <a:cs typeface="+mj-cs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Note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: sizes of theese types are </a:t>
            </a:r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not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standardized, i.e. they can be different, but the following rule must be preserved:</a:t>
            </a:r>
          </a:p>
          <a:p>
            <a:pPr hangingPunct="0"/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sizeof(short) ≤ sizeof(int) ≤ sizeof(long) ≤ sizeof(long long)</a:t>
            </a:r>
          </a:p>
        </p:txBody>
      </p:sp>
    </p:spTree>
    <p:extLst>
      <p:ext uri="{BB962C8B-B14F-4D97-AF65-F5344CB8AC3E}">
        <p14:creationId xmlns:p14="http://schemas.microsoft.com/office/powerpoint/2010/main" val="1680843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Storing unsigned integer types in memory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FC593-4B59-D847-B749-FEDA68027B95}"/>
              </a:ext>
            </a:extLst>
          </p:cNvPr>
          <p:cNvSpPr txBox="1"/>
          <p:nvPr/>
        </p:nvSpPr>
        <p:spPr>
          <a:xfrm>
            <a:off x="1120775" y="2274839"/>
            <a:ext cx="10419132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For unsigned integers, the formula is simpler: the binary form of the variable is just stored inside the memory, i.e. there is no sign bit for unsigned variables.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RU" dirty="0">
              <a:solidFill>
                <a:schemeClr val="accent4"/>
              </a:solidFill>
              <a:latin typeface="Helvetica" pitchFamily="2" charset="0"/>
              <a:ea typeface="+mj-ea"/>
              <a:cs typeface="+mj-cs"/>
              <a:sym typeface="Calibri"/>
            </a:endParaRPr>
          </a:p>
          <a:p>
            <a:pPr hangingPunct="0"/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unsigned</a:t>
            </a:r>
            <a:r>
              <a:rPr lang="en-US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short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: 2 Bytes</a:t>
            </a:r>
          </a:p>
          <a:p>
            <a:pPr hangingPunct="0"/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unsigned</a:t>
            </a:r>
            <a:r>
              <a:rPr lang="en-US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int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(or just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unsigned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): 4 Bytes</a:t>
            </a:r>
          </a:p>
          <a:p>
            <a:pPr hangingPunct="0"/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unsigned</a:t>
            </a:r>
            <a:r>
              <a:rPr lang="en-US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long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: 4 Bytes</a:t>
            </a:r>
          </a:p>
          <a:p>
            <a:pPr hangingPunct="0"/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unsigned</a:t>
            </a:r>
            <a:r>
              <a:rPr lang="en-US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long</a:t>
            </a:r>
            <a:r>
              <a:rPr lang="en-US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long 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: 8 Bytes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8936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Bitwise operators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4EAD3-1201-6B41-90A2-4F3158059D60}"/>
              </a:ext>
            </a:extLst>
          </p:cNvPr>
          <p:cNvSpPr txBox="1"/>
          <p:nvPr/>
        </p:nvSpPr>
        <p:spPr>
          <a:xfrm>
            <a:off x="1120775" y="1731298"/>
            <a:ext cx="4748684" cy="5078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Unary operator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: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Bitwise not: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~a</a:t>
            </a:r>
            <a:endParaRPr kumimoji="0" lang="en-RU" b="1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latin typeface="Courier New" panose="02070309020205020404" pitchFamily="49" charset="0"/>
              <a:ea typeface="+mj-ea"/>
              <a:cs typeface="Courier New" panose="02070309020205020404" pitchFamily="49" charset="0"/>
              <a:sym typeface="Calibri"/>
            </a:endParaRPr>
          </a:p>
          <a:p>
            <a:pPr hangingPunct="0"/>
            <a:endParaRPr kumimoji="0" lang="en-RU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  <a:p>
            <a:pPr hangingPunct="0"/>
            <a:r>
              <a:rPr kumimoji="0" lang="en-RU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Binary operators</a:t>
            </a:r>
            <a:r>
              <a:rPr kumimoji="0" lang="en-RU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:</a:t>
            </a:r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Bitwise and: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 &amp; b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Bitwise xor: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 ^ b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Bitwise or: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 | b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Bitwise left shift: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 &lt;&lt; b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Bitwise right shift: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 &gt;&gt; b</a:t>
            </a:r>
          </a:p>
          <a:p>
            <a:pPr hangingPunct="0"/>
            <a:endParaRPr lang="en-RU" b="1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Presedence:</a:t>
            </a:r>
            <a:b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</a:b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Bitwise not: 3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Bitwise shifts: 7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Bitwise and: 11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Bitwise xor: 12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Bitwise or: 13</a:t>
            </a:r>
          </a:p>
          <a:p>
            <a:pPr hangingPunct="0"/>
            <a:endParaRPr lang="en-RU" b="1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Associativy: 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left-to-right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2F3B7-D198-774C-9E2B-F240A2A81682}"/>
              </a:ext>
            </a:extLst>
          </p:cNvPr>
          <p:cNvSpPr txBox="1"/>
          <p:nvPr/>
        </p:nvSpPr>
        <p:spPr>
          <a:xfrm>
            <a:off x="6096000" y="1731298"/>
            <a:ext cx="541226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Note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: theese operators are used to </a:t>
            </a: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operate with bits of the variables.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D80726-E5DE-AE47-AB13-81D12C52CC5E}"/>
              </a:ext>
            </a:extLst>
          </p:cNvPr>
          <p:cNvSpPr txBox="1"/>
          <p:nvPr/>
        </p:nvSpPr>
        <p:spPr>
          <a:xfrm>
            <a:off x="6096000" y="2606354"/>
            <a:ext cx="5412260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Semantics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~a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returns bitwise invertion of the number.</a:t>
            </a:r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 &amp; b, a | b, a ^ b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applies and, or and xor operations to the variables a and b respectively.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 &lt;&lt; b, a &gt;&gt; b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shifts the binary representation of the number a by b bites to the left and right respectively.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5B3B7-6D0C-924B-9413-A0FE976DE5CE}"/>
              </a:ext>
            </a:extLst>
          </p:cNvPr>
          <p:cNvSpPr txBox="1"/>
          <p:nvPr/>
        </p:nvSpPr>
        <p:spPr>
          <a:xfrm>
            <a:off x="6096000" y="4866404"/>
            <a:ext cx="5412260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Note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: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there is a compound assignment version of each 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binary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bitwise operator:</a:t>
            </a:r>
            <a:b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</a:b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&amp;=, ^=, |=, &lt;&lt;=, &gt;&gt;=</a:t>
            </a:r>
          </a:p>
          <a:p>
            <a:pPr hangingPunct="0"/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Presedence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: 16</a:t>
            </a:r>
          </a:p>
          <a:p>
            <a:pPr hangingPunct="0"/>
            <a:r>
              <a:rPr lang="en-US" b="1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Associativity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: right-to-left (same as every other assignement operator)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2301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Ternary operator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4EAD3-1201-6B41-90A2-4F3158059D60}"/>
              </a:ext>
            </a:extLst>
          </p:cNvPr>
          <p:cNvSpPr txBox="1"/>
          <p:nvPr/>
        </p:nvSpPr>
        <p:spPr>
          <a:xfrm>
            <a:off x="1120774" y="1731298"/>
            <a:ext cx="5860793" cy="4524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0"/>
            <a:r>
              <a:rPr kumimoji="0" lang="en-RU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Ternary operator</a:t>
            </a:r>
            <a:r>
              <a:rPr kumimoji="0" lang="en-RU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:</a:t>
            </a:r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 ? b : c</a:t>
            </a:r>
          </a:p>
          <a:p>
            <a:pPr hangingPunct="0"/>
            <a:endParaRPr lang="en-RU" b="1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Presedence: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16 (s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am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e as assignement operators)</a:t>
            </a:r>
            <a:endParaRPr lang="en-RU" b="1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Associativy: 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left-to-right</a:t>
            </a:r>
          </a:p>
          <a:p>
            <a:pPr hangingPunct="0"/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Semantics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:</a:t>
            </a:r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– boolean expression</a:t>
            </a:r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b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and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c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should be of the same type (or should be convertible to the same type)</a:t>
            </a:r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Ternary operator returns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b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if a is true, otherwise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c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.</a:t>
            </a:r>
          </a:p>
          <a:p>
            <a:pPr marL="285750" indent="-285750" hangingPunct="0">
              <a:buFont typeface="Arial" panose="020B0604020202020204" pitchFamily="34" charset="0"/>
              <a:buChar char="•"/>
            </a:pPr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Example:</a:t>
            </a:r>
          </a:p>
          <a:p>
            <a:pPr hangingPunct="0"/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int a = 5;</a:t>
            </a:r>
          </a:p>
          <a:p>
            <a:pPr hangingPunct="0"/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int b = 3;</a:t>
            </a:r>
          </a:p>
          <a:p>
            <a:pPr hangingPunct="0"/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int max_two = (a &gt; b) ? a : b;</a:t>
            </a:r>
          </a:p>
        </p:txBody>
      </p:sp>
    </p:spTree>
    <p:extLst>
      <p:ext uri="{BB962C8B-B14F-4D97-AF65-F5344CB8AC3E}">
        <p14:creationId xmlns:p14="http://schemas.microsoft.com/office/powerpoint/2010/main" val="6361544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Other operators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4EAD3-1201-6B41-90A2-4F3158059D60}"/>
              </a:ext>
            </a:extLst>
          </p:cNvPr>
          <p:cNvSpPr txBox="1"/>
          <p:nvPr/>
        </p:nvSpPr>
        <p:spPr>
          <a:xfrm>
            <a:off x="1120774" y="1731298"/>
            <a:ext cx="7677237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0"/>
            <a:r>
              <a:rPr kumimoji="0" lang="en-RU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C-style cast</a:t>
            </a:r>
            <a:r>
              <a:rPr kumimoji="0" lang="en-RU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:</a:t>
            </a:r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(type)</a:t>
            </a:r>
          </a:p>
          <a:p>
            <a:pPr hangingPunct="0"/>
            <a:endParaRPr lang="en-RU" b="1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Presedence: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3 (s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am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e as assignement operators)</a:t>
            </a:r>
            <a:endParaRPr lang="en-RU" b="1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Associativy: 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right-to-left</a:t>
            </a:r>
          </a:p>
          <a:p>
            <a:pPr hangingPunct="0"/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Semantics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:</a:t>
            </a:r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casts expression to the given type</a:t>
            </a:r>
          </a:p>
          <a:p>
            <a:pPr marL="285750" indent="-285750" hangingPunct="0">
              <a:buFont typeface="Arial" panose="020B0604020202020204" pitchFamily="34" charset="0"/>
              <a:buChar char="•"/>
            </a:pPr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Example:</a:t>
            </a:r>
          </a:p>
          <a:p>
            <a:pPr hangingPunct="0"/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unsigned short a = (unsigned short)5 + (unsigned short)true;</a:t>
            </a:r>
          </a:p>
        </p:txBody>
      </p:sp>
    </p:spTree>
    <p:extLst>
      <p:ext uri="{BB962C8B-B14F-4D97-AF65-F5344CB8AC3E}">
        <p14:creationId xmlns:p14="http://schemas.microsoft.com/office/powerpoint/2010/main" val="14472272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Scope resolution operator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4EAD3-1201-6B41-90A2-4F3158059D60}"/>
              </a:ext>
            </a:extLst>
          </p:cNvPr>
          <p:cNvSpPr txBox="1"/>
          <p:nvPr/>
        </p:nvSpPr>
        <p:spPr>
          <a:xfrm>
            <a:off x="1120774" y="1731298"/>
            <a:ext cx="7677237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0"/>
            <a:r>
              <a:rPr kumimoji="0" lang="en-RU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Scope resolution (</a:t>
            </a:r>
            <a:r>
              <a:rPr kumimoji="0" lang="en-RU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aka </a:t>
            </a:r>
            <a:r>
              <a:rPr kumimoji="0" lang="en-RU" i="1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four dots </a:t>
            </a:r>
            <a:r>
              <a:rPr kumimoji="0" lang="en-RU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operators</a:t>
            </a:r>
            <a:r>
              <a:rPr kumimoji="0" lang="en-RU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)</a:t>
            </a:r>
            <a:r>
              <a:rPr kumimoji="0" lang="en-RU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:</a:t>
            </a:r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::</a:t>
            </a:r>
          </a:p>
          <a:p>
            <a:pPr hangingPunct="0"/>
            <a:endParaRPr lang="en-RU" b="1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Presedence: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1 (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highest possible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)</a:t>
            </a:r>
            <a:endParaRPr lang="en-RU" b="1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Associativy: 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left-to-right</a:t>
            </a:r>
          </a:p>
          <a:p>
            <a:pPr hangingPunct="0"/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Example:</a:t>
            </a:r>
          </a:p>
          <a:p>
            <a:pPr hangingPunct="0"/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std::cout &lt;&lt; … &lt;&lt; std::endl;</a:t>
            </a:r>
          </a:p>
        </p:txBody>
      </p:sp>
    </p:spTree>
    <p:extLst>
      <p:ext uri="{BB962C8B-B14F-4D97-AF65-F5344CB8AC3E}">
        <p14:creationId xmlns:p14="http://schemas.microsoft.com/office/powerpoint/2010/main" val="36569783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Functions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A0B52-72D0-E94A-8C0C-66B1C792CF34}"/>
              </a:ext>
            </a:extLst>
          </p:cNvPr>
          <p:cNvSpPr txBox="1"/>
          <p:nvPr/>
        </p:nvSpPr>
        <p:spPr>
          <a:xfrm>
            <a:off x="1120775" y="1952368"/>
            <a:ext cx="917193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In C++, you can create functions in order to avoid copypaste and combine specific logic.</a:t>
            </a:r>
            <a:b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</a:b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For example, calculation of the n-th Fibbonacci number, or calculating max of two values.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439B1B-9E42-4648-8082-824CEB663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102" y="2991454"/>
            <a:ext cx="8765796" cy="25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738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Operator function call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A0B52-72D0-E94A-8C0C-66B1C792CF34}"/>
              </a:ext>
            </a:extLst>
          </p:cNvPr>
          <p:cNvSpPr txBox="1"/>
          <p:nvPr/>
        </p:nvSpPr>
        <p:spPr>
          <a:xfrm>
            <a:off x="1120775" y="1952368"/>
            <a:ext cx="7889337" cy="3139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In order to call your function, you should use operator function call:</a:t>
            </a:r>
          </a:p>
          <a:p>
            <a:pPr hangingPunct="0"/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  <a:p>
            <a:pPr hangingPunct="0"/>
            <a:r>
              <a:rPr lang="en-US" b="1" dirty="0" err="1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func_id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(arg1, arg2, …, </a:t>
            </a:r>
            <a:r>
              <a:rPr lang="en-US" b="1" dirty="0" err="1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argn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);</a:t>
            </a:r>
          </a:p>
          <a:p>
            <a:pPr hangingPunct="0"/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Presedence: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2</a:t>
            </a: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Associativy: 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left-to-right</a:t>
            </a:r>
          </a:p>
          <a:p>
            <a:pPr hangingPunct="0"/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endParaRPr lang="en-RU" b="1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endParaRPr lang="en-RU" b="1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Note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: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arguments are not guaranteed to be calculated sequentially from left to right!</a:t>
            </a:r>
          </a:p>
        </p:txBody>
      </p:sp>
    </p:spTree>
    <p:extLst>
      <p:ext uri="{BB962C8B-B14F-4D97-AF65-F5344CB8AC3E}">
        <p14:creationId xmlns:p14="http://schemas.microsoft.com/office/powerpoint/2010/main" val="18403474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Operators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1981B-03E4-0641-BD2A-776F5D406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752601"/>
            <a:ext cx="6400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150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Recursion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A0B52-72D0-E94A-8C0C-66B1C792CF34}"/>
              </a:ext>
            </a:extLst>
          </p:cNvPr>
          <p:cNvSpPr txBox="1"/>
          <p:nvPr/>
        </p:nvSpPr>
        <p:spPr>
          <a:xfrm>
            <a:off x="1120775" y="1952368"/>
            <a:ext cx="49782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In C++, 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you can call a function from within itself: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78F75-CAF5-284D-B66A-7B6965A5E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908300"/>
            <a:ext cx="5829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DBAEC-BA74-E445-89DC-DAD0A2EE6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4698291"/>
            <a:ext cx="7721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908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Function declaration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8798E-6FA5-904D-A63A-019B242E5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550125"/>
            <a:ext cx="7804124" cy="32204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0983C0-351D-C140-AE8B-48029E112469}"/>
              </a:ext>
            </a:extLst>
          </p:cNvPr>
          <p:cNvSpPr txBox="1"/>
          <p:nvPr/>
        </p:nvSpPr>
        <p:spPr>
          <a:xfrm>
            <a:off x="1173892" y="2038865"/>
            <a:ext cx="356122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How to you compile this code =( ?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30932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Function declaration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983C0-351D-C140-AE8B-48029E112469}"/>
              </a:ext>
            </a:extLst>
          </p:cNvPr>
          <p:cNvSpPr txBox="1"/>
          <p:nvPr/>
        </p:nvSpPr>
        <p:spPr>
          <a:xfrm>
            <a:off x="1173891" y="1890584"/>
            <a:ext cx="427296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Solution: predeclare the second function: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9E8EA-DC91-E94C-9AEE-4177C5053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1" y="2408195"/>
            <a:ext cx="7085181" cy="37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14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Declaration vs definition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983C0-351D-C140-AE8B-48029E112469}"/>
              </a:ext>
            </a:extLst>
          </p:cNvPr>
          <p:cNvSpPr txBox="1"/>
          <p:nvPr/>
        </p:nvSpPr>
        <p:spPr>
          <a:xfrm>
            <a:off x="1173891" y="1890584"/>
            <a:ext cx="75943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Function can be declared multiple times, but should be defined only once!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42D8A-75E8-AE4C-8101-4BDCBD691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" y="2259914"/>
            <a:ext cx="10579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907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Comma operator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4EAD3-1201-6B41-90A2-4F3158059D60}"/>
              </a:ext>
            </a:extLst>
          </p:cNvPr>
          <p:cNvSpPr txBox="1"/>
          <p:nvPr/>
        </p:nvSpPr>
        <p:spPr>
          <a:xfrm>
            <a:off x="1120775" y="1731298"/>
            <a:ext cx="4975226" cy="2862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0"/>
            <a:r>
              <a:rPr kumimoji="0" lang="en-RU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Comma operator:</a:t>
            </a:r>
          </a:p>
          <a:p>
            <a:pPr hangingPunct="0"/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,</a:t>
            </a:r>
          </a:p>
          <a:p>
            <a:pPr hangingPunct="0"/>
            <a:endParaRPr lang="en-RU" b="1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Presedence: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17 (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lowest possible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)</a:t>
            </a:r>
            <a:endParaRPr lang="en-RU" b="1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Associativy: 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left-to-right</a:t>
            </a:r>
          </a:p>
          <a:p>
            <a:pPr hangingPunct="0"/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Usage: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Calculates the left argument, then the right argument and returns the result of right argument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DD8DA-B552-F647-8EE1-F5FEBCA13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95" y="1522734"/>
            <a:ext cx="4979773" cy="4979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C85F5-33F1-C047-AEDB-AEE51F04D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06" y="5308707"/>
            <a:ext cx="15875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096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Logical operators vs Bitwise operators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D80726-E5DE-AE47-AB13-81D12C52CC5E}"/>
              </a:ext>
            </a:extLst>
          </p:cNvPr>
          <p:cNvSpPr txBox="1"/>
          <p:nvPr/>
        </p:nvSpPr>
        <p:spPr>
          <a:xfrm>
            <a:off x="1120775" y="2056691"/>
            <a:ext cx="9726294" cy="3139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b="1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Optimisations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:</a:t>
            </a:r>
            <a:endParaRPr lang="ru-RU" dirty="0">
              <a:solidFill>
                <a:schemeClr val="accent4"/>
              </a:solidFill>
              <a:latin typeface="Helvetica" pitchFamily="2" charset="0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>
              <a:solidFill>
                <a:schemeClr val="accent4"/>
              </a:solidFill>
              <a:latin typeface="Helvetica" pitchFamily="2" charset="0"/>
              <a:ea typeface="+mj-ea"/>
              <a:cs typeface="+mj-cs"/>
              <a:sym typeface="Calibri"/>
            </a:endParaRPr>
          </a:p>
          <a:p>
            <a:pPr hangingPunct="0"/>
            <a:r>
              <a:rPr lang="en-US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In the case of 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operator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&amp;&amp;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, if the first argument evaluates to false, then, the second argument isn’t getting calculated, because the result of the expression can already be predicted.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accent4"/>
              </a:solidFill>
              <a:latin typeface="Helvetica" pitchFamily="2" charset="0"/>
              <a:ea typeface="+mj-ea"/>
              <a:cs typeface="+mj-cs"/>
              <a:sym typeface="Calibri"/>
            </a:endParaRPr>
          </a:p>
          <a:p>
            <a:pPr hangingPunct="0"/>
            <a:r>
              <a:rPr lang="en-US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The same rule is followed in the case of 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operator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||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if the first argument evaluates to true.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accent4"/>
              </a:solidFill>
              <a:latin typeface="Helvetica" pitchFamily="2" charset="0"/>
              <a:ea typeface="+mj-ea"/>
              <a:cs typeface="+mj-cs"/>
              <a:sym typeface="Calibri"/>
            </a:endParaRPr>
          </a:p>
          <a:p>
            <a:pPr hangingPunct="0"/>
            <a:r>
              <a:rPr lang="en-US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But there is no such rule for bitwise operators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|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and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&amp;</a:t>
            </a:r>
            <a:endParaRPr lang="en-US" dirty="0">
              <a:solidFill>
                <a:schemeClr val="accent4"/>
              </a:solidFill>
              <a:latin typeface="Helvetica" pitchFamily="2" charset="0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accent4"/>
              </a:solidFill>
              <a:latin typeface="Helvetica" pitchFamily="2" charset="0"/>
              <a:ea typeface="+mj-ea"/>
              <a:cs typeface="+mj-cs"/>
              <a:sym typeface="Calibri"/>
            </a:endParaRPr>
          </a:p>
          <a:p>
            <a:pPr hangingPunct="0"/>
            <a:r>
              <a:rPr lang="en-US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So, operators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|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and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&amp;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are also applicable for </a:t>
            </a:r>
            <a:r>
              <a:rPr lang="en-US" dirty="0" err="1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boolean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expressions too!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(If  you want to force the calculation of both arguments)</a:t>
            </a:r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12946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Logical operators vs Bitwise operators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1412A-D7D1-7241-B45E-5C27A4B1E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058" y="1847087"/>
            <a:ext cx="5034349" cy="4655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1A71E2-50C2-C948-9F16-BBBF6D262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844" y="2765097"/>
            <a:ext cx="1778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29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Assignment operator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86570-4F0F-EB4B-BE13-A5C7790FAC16}"/>
              </a:ext>
            </a:extLst>
          </p:cNvPr>
          <p:cNvSpPr txBox="1"/>
          <p:nvPr/>
        </p:nvSpPr>
        <p:spPr>
          <a:xfrm>
            <a:off x="1099750" y="1680640"/>
            <a:ext cx="9722604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Assignment operator is a binary operator: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 = b</a:t>
            </a:r>
            <a:b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</a:b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value of a variable can be changed with the help of an assignment operator: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4</a:t>
            </a:r>
          </a:p>
          <a:p>
            <a:pPr hangingPunct="0"/>
            <a:r>
              <a:rPr lang="en-GB" b="1" dirty="0">
                <a:solidFill>
                  <a:schemeClr val="accent4"/>
                </a:solidFill>
                <a:latin typeface="Helvetica" pitchFamily="2" charset="0"/>
              </a:rPr>
              <a:t>Precedence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: 16.</a:t>
            </a:r>
          </a:p>
          <a:p>
            <a:pPr hangingPunct="0"/>
            <a:r>
              <a:rPr lang="en-GB" b="1" dirty="0">
                <a:solidFill>
                  <a:schemeClr val="accent4"/>
                </a:solidFill>
                <a:latin typeface="Helvetica" pitchFamily="2" charset="0"/>
              </a:rPr>
              <a:t>Associativity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: right-to-left</a:t>
            </a:r>
          </a:p>
          <a:p>
            <a:pPr hangingPunct="0"/>
            <a:endParaRPr lang="en-GB" b="1" dirty="0">
              <a:solidFill>
                <a:schemeClr val="accent4"/>
              </a:solidFill>
              <a:latin typeface="Helvetica" pitchFamily="2" charset="0"/>
            </a:endParaRPr>
          </a:p>
          <a:p>
            <a:pPr hangingPunct="0"/>
            <a:r>
              <a:rPr lang="en-GB" b="1" dirty="0">
                <a:solidFill>
                  <a:schemeClr val="accent4"/>
                </a:solidFill>
                <a:latin typeface="Helvetica" pitchFamily="2" charset="0"/>
              </a:rPr>
              <a:t>Note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: </a:t>
            </a: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Don’t confuse assignment operator with variable initialization!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65A80F-CA51-3443-8532-A1EF60AD5061}"/>
              </a:ext>
            </a:extLst>
          </p:cNvPr>
          <p:cNvSpPr txBox="1"/>
          <p:nvPr/>
        </p:nvSpPr>
        <p:spPr>
          <a:xfrm>
            <a:off x="1099750" y="3429000"/>
            <a:ext cx="2545492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GB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Assignment operator:</a:t>
            </a:r>
            <a:endParaRPr lang="en-GB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int x;</a:t>
            </a:r>
          </a:p>
          <a:p>
            <a:pPr hangingPunct="0"/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x = 4;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3B9CDD-FA2C-EE41-A35D-17F84034F2D6}"/>
              </a:ext>
            </a:extLst>
          </p:cNvPr>
          <p:cNvSpPr txBox="1"/>
          <p:nvPr/>
        </p:nvSpPr>
        <p:spPr>
          <a:xfrm>
            <a:off x="6096000" y="3430166"/>
            <a:ext cx="406125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GB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Variable initialization:</a:t>
            </a:r>
            <a:endParaRPr lang="en-GB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int x = 3;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86CEC-3DE7-694F-8244-B43D70A7BDEC}"/>
              </a:ext>
            </a:extLst>
          </p:cNvPr>
          <p:cNvSpPr txBox="1"/>
          <p:nvPr/>
        </p:nvSpPr>
        <p:spPr>
          <a:xfrm>
            <a:off x="1120775" y="4566210"/>
            <a:ext cx="9722603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GB" b="1" dirty="0">
                <a:solidFill>
                  <a:schemeClr val="accent4"/>
                </a:solidFill>
                <a:latin typeface="Helvetica" pitchFamily="2" charset="0"/>
              </a:rPr>
              <a:t>Note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: 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Assignment operator returns the assigned value.</a:t>
            </a:r>
          </a:p>
          <a:p>
            <a:pPr hangingPunct="0"/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int x = 0;</a:t>
            </a:r>
          </a:p>
          <a:p>
            <a:pPr hangingPunct="0"/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std::</a:t>
            </a:r>
            <a:r>
              <a:rPr 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cout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&lt;&lt; (x = 3) &lt;&lt; std::</a:t>
            </a:r>
            <a:r>
              <a:rPr 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endl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;</a:t>
            </a:r>
          </a:p>
          <a:p>
            <a:pPr hangingPunct="0"/>
            <a:r>
              <a:rPr lang="en-US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Will print out 3, because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x = 3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returns new value of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x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which is 3.</a:t>
            </a:r>
          </a:p>
          <a:p>
            <a:pPr hangingPunct="0"/>
            <a:endParaRPr lang="en-US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US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This idea can be used to assign multiple variables to 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the same value:</a:t>
            </a:r>
          </a:p>
          <a:p>
            <a:pPr hangingPunct="0"/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x = y = z = 3;</a:t>
            </a:r>
          </a:p>
        </p:txBody>
      </p:sp>
    </p:spTree>
    <p:extLst>
      <p:ext uri="{BB962C8B-B14F-4D97-AF65-F5344CB8AC3E}">
        <p14:creationId xmlns:p14="http://schemas.microsoft.com/office/powerpoint/2010/main" val="16831591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4"/>
                </a:solidFill>
                <a:latin typeface="Helvetica" pitchFamily="2" charset="0"/>
              </a:rPr>
              <a:t>Lvalue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 and </a:t>
            </a:r>
            <a:r>
              <a:rPr lang="en-US" dirty="0" err="1">
                <a:solidFill>
                  <a:schemeClr val="accent4"/>
                </a:solidFill>
                <a:latin typeface="Helvetica" pitchFamily="2" charset="0"/>
              </a:rPr>
              <a:t>rvalue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26163-C7B6-F242-820F-414A5D799420}"/>
              </a:ext>
            </a:extLst>
          </p:cNvPr>
          <p:cNvSpPr txBox="1"/>
          <p:nvPr/>
        </p:nvSpPr>
        <p:spPr>
          <a:xfrm>
            <a:off x="1099750" y="1868837"/>
            <a:ext cx="9747319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lvalue and rvalue in </a:t>
            </a:r>
            <a:r>
              <a:rPr lang="en-RU" b="1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C++ 07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If a value can be used as the left operand of the assignment operator, then it is called an </a:t>
            </a:r>
            <a:r>
              <a:rPr lang="en-GB" b="1" dirty="0" err="1">
                <a:solidFill>
                  <a:schemeClr val="accent4"/>
                </a:solidFill>
                <a:latin typeface="Helvetica" pitchFamily="2" charset="0"/>
              </a:rPr>
              <a:t>lvalue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.</a:t>
            </a:r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Otherwise, it is called an </a:t>
            </a:r>
            <a:r>
              <a:rPr lang="en-GB" b="1" dirty="0" err="1">
                <a:solidFill>
                  <a:schemeClr val="accent4"/>
                </a:solidFill>
                <a:latin typeface="Helvetica" pitchFamily="2" charset="0"/>
              </a:rPr>
              <a:t>rvalue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.</a:t>
            </a:r>
          </a:p>
          <a:p>
            <a:pPr marL="285750" indent="-285750" hangingPunct="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4"/>
              </a:solidFill>
              <a:latin typeface="Helvetica" pitchFamily="2" charset="0"/>
            </a:endParaRPr>
          </a:p>
          <a:p>
            <a:pPr hangingPunct="0"/>
            <a:r>
              <a:rPr lang="en-GB" b="1" dirty="0">
                <a:solidFill>
                  <a:schemeClr val="accent4"/>
                </a:solidFill>
                <a:latin typeface="Helvetica" pitchFamily="2" charset="0"/>
              </a:rPr>
              <a:t>Note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: In C++ 11 the value mechanism has been changed dramatically.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B2422-22D9-3242-98A2-6A9801D00C8B}"/>
              </a:ext>
            </a:extLst>
          </p:cNvPr>
          <p:cNvSpPr txBox="1"/>
          <p:nvPr/>
        </p:nvSpPr>
        <p:spPr>
          <a:xfrm>
            <a:off x="1099750" y="4312593"/>
            <a:ext cx="2545492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GB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OK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(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x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is an </a:t>
            </a:r>
            <a:r>
              <a:rPr lang="en-GB" dirty="0" err="1">
                <a:solidFill>
                  <a:schemeClr val="accent4"/>
                </a:solidFill>
                <a:latin typeface="Helvetica" pitchFamily="2" charset="0"/>
                <a:sym typeface="Calibri"/>
              </a:rPr>
              <a:t>lvalue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):</a:t>
            </a:r>
          </a:p>
          <a:p>
            <a:pPr hangingPunct="0"/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int x = 3;</a:t>
            </a:r>
          </a:p>
          <a:p>
            <a:pPr hangingPunct="0"/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int y = 5;</a:t>
            </a:r>
          </a:p>
          <a:p>
            <a:pPr hangingPunct="0"/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x = 7;</a:t>
            </a:r>
            <a:endParaRPr lang="en-RU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3E97E-EA6F-834B-8665-133C86F08567}"/>
              </a:ext>
            </a:extLst>
          </p:cNvPr>
          <p:cNvSpPr txBox="1"/>
          <p:nvPr/>
        </p:nvSpPr>
        <p:spPr>
          <a:xfrm>
            <a:off x="6096000" y="4312593"/>
            <a:ext cx="406125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GB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Incorrect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(5 is an </a:t>
            </a:r>
            <a:r>
              <a:rPr lang="en-GB" dirty="0" err="1">
                <a:solidFill>
                  <a:schemeClr val="accent4"/>
                </a:solidFill>
                <a:latin typeface="Helvetica" pitchFamily="2" charset="0"/>
                <a:sym typeface="Calibri"/>
              </a:rPr>
              <a:t>rvalue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):</a:t>
            </a:r>
          </a:p>
          <a:p>
            <a:pPr hangingPunct="0"/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int x = 3;</a:t>
            </a:r>
          </a:p>
          <a:p>
            <a:pPr hangingPunct="0"/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5 = x;</a:t>
            </a:r>
            <a:endParaRPr lang="en-RU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15862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Arithmetic operators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D8E4E0-C3DD-7445-AEF4-672E1978DAEB}"/>
              </a:ext>
            </a:extLst>
          </p:cNvPr>
          <p:cNvSpPr txBox="1"/>
          <p:nvPr/>
        </p:nvSpPr>
        <p:spPr>
          <a:xfrm>
            <a:off x="1120775" y="1724795"/>
            <a:ext cx="9726295" cy="3693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Binary operators</a:t>
            </a:r>
            <a:r>
              <a:rPr kumimoji="0" lang="en-RU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Addition: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a + b</a:t>
            </a:r>
          </a:p>
          <a:p>
            <a:pPr hangingPunct="0"/>
            <a:r>
              <a:rPr kumimoji="0" lang="en-RU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Subtraction: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 - b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Multiplication: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 * b</a:t>
            </a:r>
            <a:b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</a:b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Division: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 / b</a:t>
            </a:r>
            <a:endParaRPr lang="en-RU" dirty="0">
              <a:solidFill>
                <a:schemeClr val="accent4"/>
              </a:solidFill>
              <a:latin typeface="Helvetica" pitchFamily="2" charset="0"/>
              <a:ea typeface="+mj-ea"/>
              <a:cs typeface="+mj-cs"/>
              <a:sym typeface="Calibri"/>
            </a:endParaRPr>
          </a:p>
          <a:p>
            <a:pPr hangingPunct="0"/>
            <a:r>
              <a:rPr kumimoji="0" lang="en-RU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Rema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inder: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 % b</a:t>
            </a:r>
            <a:endParaRPr lang="en-RU" dirty="0">
              <a:solidFill>
                <a:schemeClr val="accent4"/>
              </a:solidFill>
              <a:latin typeface="Helvetica" pitchFamily="2" charset="0"/>
              <a:ea typeface="+mj-ea"/>
              <a:cs typeface="+mj-cs"/>
              <a:sym typeface="Calibri"/>
            </a:endParaRPr>
          </a:p>
          <a:p>
            <a:pPr hangingPunct="0"/>
            <a:endParaRPr lang="en-RU" b="1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Presedence:</a:t>
            </a:r>
            <a:b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</a:b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*, /, %</a:t>
            </a:r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operators: 5</a:t>
            </a:r>
          </a:p>
          <a:p>
            <a:pPr hangingPunct="0"/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+, –</a:t>
            </a:r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operators: 6</a:t>
            </a:r>
          </a:p>
          <a:p>
            <a:pPr hangingPunct="0"/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Associativy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: left-to-right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RU" dirty="0">
              <a:solidFill>
                <a:schemeClr val="accent4"/>
              </a:solidFill>
              <a:latin typeface="Helvetica" pitchFamily="2" charset="0"/>
              <a:ea typeface="+mj-ea"/>
              <a:cs typeface="+mj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1EDFE-EB8D-F747-A52A-6551820E8EEE}"/>
              </a:ext>
            </a:extLst>
          </p:cNvPr>
          <p:cNvSpPr txBox="1"/>
          <p:nvPr/>
        </p:nvSpPr>
        <p:spPr>
          <a:xfrm>
            <a:off x="6096000" y="1724795"/>
            <a:ext cx="4215447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Unary operators: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Unary plus: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+ a</a:t>
            </a:r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Unary minus: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- a</a:t>
            </a:r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Use case of unary –: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int x = - y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;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Use case of unary +: will be shown later.</a:t>
            </a:r>
            <a:endParaRPr lang="en-RU" b="1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endParaRPr lang="en-RU" b="1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Presedence: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3</a:t>
            </a:r>
          </a:p>
          <a:p>
            <a:pPr hangingPunct="0"/>
            <a:endParaRPr lang="en-US" b="1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endParaRPr lang="ru-RU" b="1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endParaRPr lang="ru-RU" b="1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Associativy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: 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right-to-left</a:t>
            </a:r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91EBF-A348-BD43-A7A3-40988C8C5B6A}"/>
              </a:ext>
            </a:extLst>
          </p:cNvPr>
          <p:cNvSpPr txBox="1"/>
          <p:nvPr/>
        </p:nvSpPr>
        <p:spPr>
          <a:xfrm>
            <a:off x="1120775" y="5429115"/>
            <a:ext cx="832214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Note 1: In C++, division of two integers will also return integer: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7 / 3 = 2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Note 2: Remainder operator should be applied only to integer types: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7 % 3 = 1</a:t>
            </a:r>
          </a:p>
        </p:txBody>
      </p:sp>
    </p:spTree>
    <p:extLst>
      <p:ext uri="{BB962C8B-B14F-4D97-AF65-F5344CB8AC3E}">
        <p14:creationId xmlns:p14="http://schemas.microsoft.com/office/powerpoint/2010/main" val="18112423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Compound assignment arithmetic operators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D8E4E0-C3DD-7445-AEF4-672E1978DAEB}"/>
              </a:ext>
            </a:extLst>
          </p:cNvPr>
          <p:cNvSpPr txBox="1"/>
          <p:nvPr/>
        </p:nvSpPr>
        <p:spPr>
          <a:xfrm>
            <a:off x="1120775" y="1322174"/>
            <a:ext cx="10235085" cy="53553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Special binary operators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+=, -=, *=, /=, %=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are named compound assignment arithmetic operators.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b="1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Presedence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: 16 (same as assignment operator)</a:t>
            </a: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Associativity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: right-to-left (same as assignment operator)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RU" dirty="0">
              <a:solidFill>
                <a:schemeClr val="accent4"/>
              </a:solidFill>
              <a:latin typeface="Helvetica" pitchFamily="2" charset="0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Theese operators should be used to increase or decrease the value of the variable (let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x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be 5):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x *= 3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Now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x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is 15.</a:t>
            </a:r>
          </a:p>
          <a:p>
            <a:pPr hangingPunct="0"/>
            <a:endParaRPr lang="en-GB" dirty="0">
              <a:solidFill>
                <a:schemeClr val="accent4"/>
              </a:solidFill>
              <a:latin typeface="Helvetica" pitchFamily="2" charset="0"/>
            </a:endParaRPr>
          </a:p>
          <a:p>
            <a:pPr hangingPunct="0"/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Just like the assignment operator, left operand of compound assignment arithmetic operator should be </a:t>
            </a:r>
            <a:r>
              <a:rPr lang="en-GB" dirty="0" err="1">
                <a:solidFill>
                  <a:schemeClr val="accent4"/>
                </a:solidFill>
                <a:latin typeface="Helvetica" pitchFamily="2" charset="0"/>
              </a:rPr>
              <a:t>lvalue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 (for example, this is prohibited: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+= 4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, because 5 is an </a:t>
            </a:r>
            <a:r>
              <a:rPr lang="en-GB" dirty="0" err="1">
                <a:solidFill>
                  <a:schemeClr val="accent4"/>
                </a:solidFill>
                <a:latin typeface="Helvetica" pitchFamily="2" charset="0"/>
              </a:rPr>
              <a:t>rvalue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 and not an </a:t>
            </a:r>
            <a:r>
              <a:rPr lang="en-GB" dirty="0" err="1">
                <a:solidFill>
                  <a:schemeClr val="accent4"/>
                </a:solidFill>
                <a:latin typeface="Helvetica" pitchFamily="2" charset="0"/>
              </a:rPr>
              <a:t>lvalue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)</a:t>
            </a:r>
          </a:p>
          <a:p>
            <a:pPr hangingPunct="0"/>
            <a:endParaRPr lang="en-GB" dirty="0">
              <a:solidFill>
                <a:schemeClr val="accent4"/>
              </a:solidFill>
              <a:latin typeface="Helvetica" pitchFamily="2" charset="0"/>
            </a:endParaRPr>
          </a:p>
          <a:p>
            <a:pPr hangingPunct="0"/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Just like the assignment operator, compound assignment arithmetic operators return the new value of the assigned variable (let x be 2 by default):</a:t>
            </a:r>
          </a:p>
          <a:p>
            <a:pPr hangingPunct="0"/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std::</a:t>
            </a:r>
            <a:r>
              <a:rPr lang="en-GB" b="1" dirty="0" err="1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cout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 &lt;&lt; (x -= 3) &lt;&lt; std::</a:t>
            </a:r>
            <a:r>
              <a:rPr lang="en-GB" b="1" dirty="0" err="1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endl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;</a:t>
            </a:r>
          </a:p>
          <a:p>
            <a:pPr hangingPunct="0"/>
            <a:r>
              <a:rPr lang="en-GB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Will print out -1, because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x -= 3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 returns new value of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x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, which is -1</a:t>
            </a:r>
          </a:p>
          <a:p>
            <a:pPr hangingPunct="0"/>
            <a:endParaRPr lang="en-GB" dirty="0">
              <a:solidFill>
                <a:schemeClr val="accent4"/>
              </a:solidFill>
              <a:latin typeface="Helvetica" pitchFamily="2" charset="0"/>
              <a:ea typeface="+mj-ea"/>
              <a:cs typeface="+mj-cs"/>
              <a:sym typeface="Calibri"/>
            </a:endParaRPr>
          </a:p>
          <a:p>
            <a:pPr hangingPunct="0"/>
            <a:r>
              <a:rPr lang="en-GB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This idea can be used to update multiple variables. For example (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l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et x, y and z be 5 by default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):</a:t>
            </a:r>
          </a:p>
          <a:p>
            <a:pPr hangingPunct="0"/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z /= x += y *=  z %= x -= 3;</a:t>
            </a:r>
            <a:endParaRPr lang="en-RU" b="1" dirty="0">
              <a:solidFill>
                <a:srgbClr val="7030A0"/>
              </a:solidFill>
              <a:latin typeface="Courier New" panose="02070309020205020404" pitchFamily="49" charset="0"/>
              <a:ea typeface="+mj-ea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6667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1120775" y="355493"/>
            <a:ext cx="9726295" cy="8239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Increment and decrement operators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4EAD3-1201-6B41-90A2-4F3158059D60}"/>
              </a:ext>
            </a:extLst>
          </p:cNvPr>
          <p:cNvSpPr txBox="1"/>
          <p:nvPr/>
        </p:nvSpPr>
        <p:spPr>
          <a:xfrm>
            <a:off x="1120775" y="1731298"/>
            <a:ext cx="4748684" cy="3693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Unary operators</a:t>
            </a:r>
            <a:r>
              <a:rPr kumimoji="0" lang="en-RU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Prefix increment: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++ a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Prefix decrement: </a:t>
            </a:r>
            <a:r>
              <a:rPr kumimoji="0" lang="en-RU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-- a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Postfix increment: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a ++</a:t>
            </a:r>
            <a:b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</a:b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Postfix decrement: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a --</a:t>
            </a:r>
            <a:endParaRPr lang="en-RU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hangingPunct="0"/>
            <a:endParaRPr lang="en-RU" b="1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Presedence:</a:t>
            </a:r>
            <a:b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</a:b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Postfix operators: 2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Prefix operators: 3 (Same as unary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+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and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–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)</a:t>
            </a:r>
          </a:p>
          <a:p>
            <a:pPr hangingPunct="0"/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Associativy:</a:t>
            </a:r>
            <a:b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</a:b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Postfix operators: left-to-right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Prefix operators: right-to-left</a:t>
            </a:r>
            <a:endParaRPr lang="en-RU" dirty="0">
              <a:solidFill>
                <a:schemeClr val="accent4"/>
              </a:solidFill>
              <a:latin typeface="Helvetica" pitchFamily="2" charset="0"/>
              <a:ea typeface="+mj-ea"/>
              <a:cs typeface="+mj-cs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2F3B7-D198-774C-9E2B-F240A2A81682}"/>
              </a:ext>
            </a:extLst>
          </p:cNvPr>
          <p:cNvSpPr txBox="1"/>
          <p:nvPr/>
        </p:nvSpPr>
        <p:spPr>
          <a:xfrm>
            <a:off x="6096000" y="1731298"/>
            <a:ext cx="541226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Note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: Just like the compound assignment operators, increment and decrement operators should be provided with an lvalue as an operand.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19CCB-2B29-594C-B221-096D08226976}"/>
              </a:ext>
            </a:extLst>
          </p:cNvPr>
          <p:cNvSpPr txBox="1"/>
          <p:nvPr/>
        </p:nvSpPr>
        <p:spPr>
          <a:xfrm>
            <a:off x="6096000" y="4223613"/>
            <a:ext cx="5412260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Note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: </a:t>
            </a:r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prefix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 increment or decrement operators return the </a:t>
            </a:r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new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 value of the varible, when </a:t>
            </a:r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postfix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 increment and decrement operators return the </a:t>
            </a:r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previous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 value the variable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F8BC9F-8F61-954D-912A-1124110A3AB9}"/>
              </a:ext>
            </a:extLst>
          </p:cNvPr>
          <p:cNvSpPr txBox="1"/>
          <p:nvPr/>
        </p:nvSpPr>
        <p:spPr>
          <a:xfrm>
            <a:off x="6096000" y="2838956"/>
            <a:ext cx="5412260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Note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: both </a:t>
            </a:r>
            <a:r>
              <a:rPr kumimoji="0" lang="en-RU" sz="180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prefix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 and </a:t>
            </a:r>
            <a:r>
              <a:rPr kumimoji="0" lang="en-RU" sz="180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postfix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 increment operators </a:t>
            </a:r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in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crease the value of the variable by 1. Both 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prefix and postfix</a:t>
            </a:r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 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decrement operators </a:t>
            </a:r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de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crease the value of the variable by 1.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E1249-612B-D048-A5BF-A65B77EF422C}"/>
              </a:ext>
            </a:extLst>
          </p:cNvPr>
          <p:cNvSpPr txBox="1"/>
          <p:nvPr/>
        </p:nvSpPr>
        <p:spPr>
          <a:xfrm>
            <a:off x="1194916" y="5546485"/>
            <a:ext cx="4975225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Example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 (let x be 0 by default):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std::cout &lt;&lt; x++ &lt;&lt; std::endl;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std::cout &lt;&lt; ++x &lt;&lt; std::endl;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Will print out 0 and then 2.</a:t>
            </a:r>
          </a:p>
        </p:txBody>
      </p:sp>
    </p:spTree>
    <p:extLst>
      <p:ext uri="{BB962C8B-B14F-4D97-AF65-F5344CB8AC3E}">
        <p14:creationId xmlns:p14="http://schemas.microsoft.com/office/powerpoint/2010/main" val="38778041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Comparison operators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4EAD3-1201-6B41-90A2-4F3158059D60}"/>
              </a:ext>
            </a:extLst>
          </p:cNvPr>
          <p:cNvSpPr txBox="1"/>
          <p:nvPr/>
        </p:nvSpPr>
        <p:spPr>
          <a:xfrm>
            <a:off x="1120775" y="1731298"/>
            <a:ext cx="4748684" cy="3693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0"/>
            <a:r>
              <a:rPr kumimoji="0" lang="en-RU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Binary operators</a:t>
            </a:r>
            <a:r>
              <a:rPr kumimoji="0" lang="en-RU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:</a:t>
            </a:r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equal: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 == b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not equal: </a:t>
            </a:r>
            <a:r>
              <a:rPr lang="en-RU" b="1" dirty="0">
                <a:solidFill>
                  <a:srgbClr val="7030A0"/>
                </a:solidFill>
                <a:latin typeface="Helvetica" pitchFamily="2" charset="0"/>
                <a:sym typeface="Calibri"/>
              </a:rPr>
              <a:t>a != b</a:t>
            </a:r>
            <a:endParaRPr kumimoji="0" lang="en-RU" b="1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less: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a &lt; b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less or equal: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a &lt;= b</a:t>
            </a:r>
            <a:endParaRPr kumimoji="0" lang="en-RU" b="1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latin typeface="Courier New" panose="02070309020205020404" pitchFamily="49" charset="0"/>
              <a:ea typeface="+mj-ea"/>
              <a:cs typeface="Courier New" panose="02070309020205020404" pitchFamily="49" charset="0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greater: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a &gt; b</a:t>
            </a:r>
            <a:b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</a:b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greater or equal: </a:t>
            </a:r>
            <a:r>
              <a:rPr lang="en-RU" b="1" dirty="0">
                <a:solidFill>
                  <a:srgbClr val="7030A0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a &gt;= b</a:t>
            </a:r>
            <a:endParaRPr lang="en-RU" b="1" dirty="0">
              <a:solidFill>
                <a:srgbClr val="7030A0"/>
              </a:solidFill>
              <a:latin typeface="Helvetica" pitchFamily="2" charset="0"/>
              <a:sym typeface="Calibri"/>
            </a:endParaRPr>
          </a:p>
          <a:p>
            <a:pPr hangingPunct="0"/>
            <a:endParaRPr lang="en-RU" b="1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Presedence:</a:t>
            </a:r>
            <a:b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</a:b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Relational operators: 9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Equality operators: 10</a:t>
            </a:r>
          </a:p>
          <a:p>
            <a:pPr hangingPunct="0"/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Associativy: 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left-to-right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2F3B7-D198-774C-9E2B-F240A2A81682}"/>
              </a:ext>
            </a:extLst>
          </p:cNvPr>
          <p:cNvSpPr txBox="1"/>
          <p:nvPr/>
        </p:nvSpPr>
        <p:spPr>
          <a:xfrm>
            <a:off x="6096000" y="1731298"/>
            <a:ext cx="541226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Note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: theese operators are used to compare numbers, they return boolean value which indicates the result of the comparison.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D80726-E5DE-AE47-AB13-81D12C52CC5E}"/>
              </a:ext>
            </a:extLst>
          </p:cNvPr>
          <p:cNvSpPr txBox="1"/>
          <p:nvPr/>
        </p:nvSpPr>
        <p:spPr>
          <a:xfrm>
            <a:off x="6096000" y="2835168"/>
            <a:ext cx="5412260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Example: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int x = 4;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int y = 5;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std::cout &lt;&lt; (x &lt; y) &lt;&lt; std::endl;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prints out 1 (true)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std::cout &lt;&lt; (y == x) &lt;&lt; std::endl;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prints out 0 (false)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etc…</a:t>
            </a:r>
          </a:p>
        </p:txBody>
      </p:sp>
    </p:spTree>
    <p:extLst>
      <p:ext uri="{BB962C8B-B14F-4D97-AF65-F5344CB8AC3E}">
        <p14:creationId xmlns:p14="http://schemas.microsoft.com/office/powerpoint/2010/main" val="366564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Logical operators</a:t>
            </a:r>
            <a:endParaRPr lang="ru-RU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4EAD3-1201-6B41-90A2-4F3158059D60}"/>
              </a:ext>
            </a:extLst>
          </p:cNvPr>
          <p:cNvSpPr txBox="1"/>
          <p:nvPr/>
        </p:nvSpPr>
        <p:spPr>
          <a:xfrm>
            <a:off x="1120775" y="1731298"/>
            <a:ext cx="4748684" cy="3139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0"/>
            <a:r>
              <a:rPr kumimoji="0" lang="en-RU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Binary operators</a:t>
            </a:r>
            <a:r>
              <a:rPr kumimoji="0" lang="en-RU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:</a:t>
            </a:r>
            <a:endParaRPr lang="en-RU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Logical not: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!a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Logical and: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 &amp;&amp; b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Logical or: </a:t>
            </a: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 || b</a:t>
            </a:r>
          </a:p>
          <a:p>
            <a:pPr hangingPunct="0"/>
            <a:endParaRPr lang="en-RU" b="1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Presedence:</a:t>
            </a:r>
            <a:b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</a:b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Logical not: 3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Logical and: 14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Logical or: 15</a:t>
            </a:r>
          </a:p>
          <a:p>
            <a:pPr hangingPunct="0"/>
            <a:endParaRPr lang="en-RU" b="1" dirty="0">
              <a:solidFill>
                <a:schemeClr val="accent4"/>
              </a:solidFill>
              <a:latin typeface="Helvetica" pitchFamily="2" charset="0"/>
              <a:sym typeface="Calibri"/>
            </a:endParaRPr>
          </a:p>
          <a:p>
            <a:pPr hangingPunct="0"/>
            <a:r>
              <a:rPr lang="en-RU" b="1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Associativy: </a:t>
            </a:r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left-to-right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2F3B7-D198-774C-9E2B-F240A2A81682}"/>
              </a:ext>
            </a:extLst>
          </p:cNvPr>
          <p:cNvSpPr txBox="1"/>
          <p:nvPr/>
        </p:nvSpPr>
        <p:spPr>
          <a:xfrm>
            <a:off x="6096000" y="1731298"/>
            <a:ext cx="5412260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Note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: theese operators are used to </a:t>
            </a: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c</a:t>
            </a:r>
            <a:r>
              <a:rPr lang="en-GB" dirty="0">
                <a:solidFill>
                  <a:schemeClr val="accent4"/>
                </a:solidFill>
                <a:latin typeface="Helvetica" pitchFamily="2" charset="0"/>
              </a:rPr>
              <a:t>alculate the values ​​of logical expressions. Boolean values ​​are passed to these operators, and the output is also a Boolean value.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D80726-E5DE-AE47-AB13-81D12C52CC5E}"/>
              </a:ext>
            </a:extLst>
          </p:cNvPr>
          <p:cNvSpPr txBox="1"/>
          <p:nvPr/>
        </p:nvSpPr>
        <p:spPr>
          <a:xfrm>
            <a:off x="6096000" y="3057589"/>
            <a:ext cx="5412260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Example: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bool x = true;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bool y = false;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std::cout &lt;&lt; (x &amp;&amp; y) &lt;&lt; std::endl;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prints out 0 (false)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ourier New" panose="02070309020205020404" pitchFamily="49" charset="0"/>
                <a:ea typeface="+mj-ea"/>
                <a:cs typeface="Courier New" panose="02070309020205020404" pitchFamily="49" charset="0"/>
                <a:sym typeface="Calibri"/>
              </a:rPr>
              <a:t>std::cout &lt;&lt; (x || y) &lt;&lt; std::endl;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prints out 1 (true)</a:t>
            </a:r>
          </a:p>
          <a:p>
            <a:pPr hangingPunct="0"/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y = !y</a:t>
            </a:r>
          </a:p>
          <a:p>
            <a:pPr hangingPunct="0"/>
            <a:r>
              <a:rPr lang="en-RU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std::cout &lt;&lt; (x &amp;&amp; y) &lt;&lt; std::endl;</a:t>
            </a:r>
          </a:p>
          <a:p>
            <a:pPr hangingPunct="0"/>
            <a:r>
              <a:rPr lang="en-RU" dirty="0">
                <a:solidFill>
                  <a:schemeClr val="accent4"/>
                </a:solidFill>
                <a:latin typeface="Helvetica" pitchFamily="2" charset="0"/>
                <a:sym typeface="Calibri"/>
              </a:rPr>
              <a:t>prints out 1 (true)</a:t>
            </a:r>
          </a:p>
        </p:txBody>
      </p:sp>
    </p:spTree>
    <p:extLst>
      <p:ext uri="{BB962C8B-B14F-4D97-AF65-F5344CB8AC3E}">
        <p14:creationId xmlns:p14="http://schemas.microsoft.com/office/powerpoint/2010/main" val="19798156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theme1.xml><?xml version="1.0" encoding="utf-8"?>
<a:theme xmlns:a="http://schemas.openxmlformats.org/drawingml/2006/main" name="3.Алгоритмы поиска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22957</TotalTime>
  <Words>2068</Words>
  <Application>Microsoft Office PowerPoint</Application>
  <PresentationFormat>Широкоэкранный</PresentationFormat>
  <Paragraphs>308</Paragraphs>
  <Slides>26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4" baseType="lpstr">
      <vt:lpstr>Arial</vt:lpstr>
      <vt:lpstr>Calibri</vt:lpstr>
      <vt:lpstr>Courier New</vt:lpstr>
      <vt:lpstr>Helvetica</vt:lpstr>
      <vt:lpstr>Proxima Nova Bold</vt:lpstr>
      <vt:lpstr>Proxima Nova Light</vt:lpstr>
      <vt:lpstr>Proxima Nova Regular</vt:lpstr>
      <vt:lpstr>3.Алгоритмы поиска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memes</dc:creator>
  <cp:lastModifiedBy>Клим Гольдштейн</cp:lastModifiedBy>
  <cp:revision>1048</cp:revision>
  <dcterms:created xsi:type="dcterms:W3CDTF">2020-10-11T07:52:54Z</dcterms:created>
  <dcterms:modified xsi:type="dcterms:W3CDTF">2023-10-02T16:46:24Z</dcterms:modified>
</cp:coreProperties>
</file>